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Mainframes" TargetMode="External"/><Relationship Id="rId3" Type="http://schemas.openxmlformats.org/officeDocument/2006/relationships/hyperlink" Target="https://es.wikipedia.org/wiki/Unix" TargetMode="External"/><Relationship Id="rId4" Type="http://schemas.openxmlformats.org/officeDocument/2006/relationships/hyperlink" Target="https://es.wikipedia.org/wiki/Car%C3%A1cter_comod%C3%ADn" TargetMode="External"/><Relationship Id="rId5" Type="http://schemas.openxmlformats.org/officeDocument/2006/relationships/hyperlink" Target="https://es.wikipedia.org/wiki/Computadora_personal" TargetMode="External"/><Relationship Id="rId6" Type="http://schemas.openxmlformats.org/officeDocument/2006/relationships/hyperlink" Target="https://es.wikipedia.org/wiki/Apple" TargetMode="External"/><Relationship Id="rId7" Type="http://schemas.openxmlformats.org/officeDocument/2006/relationships/hyperlink" Target="https://es.wikipedia.org/wiki/Microsoft" TargetMode="External"/><Relationship Id="rId8" Type="http://schemas.openxmlformats.org/officeDocument/2006/relationships/hyperlink" Target="https://es.wikipedia.org/wiki/Rat%C3%B3n_(inform%C3%A1tica)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Prompt" TargetMode="External"/><Relationship Id="rId3" Type="http://schemas.openxmlformats.org/officeDocument/2006/relationships/hyperlink" Target="https://es.wikipedia.org/wiki/Entrar_(tecla)" TargetMode="External"/><Relationship Id="rId4" Type="http://schemas.openxmlformats.org/officeDocument/2006/relationships/hyperlink" Target="https://es.wikipedia.org/wiki/Programaci%C3%B3n" TargetMode="External"/><Relationship Id="rId5" Type="http://schemas.openxmlformats.org/officeDocument/2006/relationships/hyperlink" Target="https://es.wikipedia.org/wiki/Salida_est%C3%A1ndar" TargetMode="External"/><Relationship Id="rId6" Type="http://schemas.openxmlformats.org/officeDocument/2006/relationships/hyperlink" Target="https://es.wikipedia.org/wiki/Shell_(inform%C3%A1tica)" TargetMode="External"/><Relationship Id="rId7" Type="http://schemas.openxmlformats.org/officeDocument/2006/relationships/hyperlink" Target="https://es.wikipedia.org/wiki/Perif%C3%A9rico_(inform%C3%A1tica)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c8279db3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c8279db3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La terminal o Interfaz de </a:t>
            </a:r>
            <a:r>
              <a:rPr lang="es"/>
              <a:t>línea</a:t>
            </a:r>
            <a:r>
              <a:rPr lang="es"/>
              <a:t> de comandos (CLI) e</a:t>
            </a:r>
            <a:r>
              <a:rPr lang="es"/>
              <a:t>s un programa presente en todos los sistemas operativos que permite a los usuarios dar instrucciones mediante texto.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Existen 2 maneras de</a:t>
            </a:r>
            <a:r>
              <a:rPr lang="es">
                <a:solidFill>
                  <a:schemeClr val="dk1"/>
                </a:solidFill>
              </a:rPr>
              <a:t> comunicarnos con la computadora y</a:t>
            </a:r>
            <a:r>
              <a:rPr lang="es"/>
              <a:t> dar órdenes al sistema: la que normalmente </a:t>
            </a:r>
            <a:r>
              <a:rPr lang="es"/>
              <a:t>utilizamos</a:t>
            </a:r>
            <a:r>
              <a:rPr lang="es"/>
              <a:t> es la interfaz gráfica, con la cual interactuamos a través del mouse. Sin embargo, las acciones que realizamos normalmente, como crear, mover o eliminar carpetas y archivos, ejecutar programas, etc. también las podemos llevar a cabo a través de la terminal.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</a:t>
            </a:r>
            <a:r>
              <a:rPr lang="es">
                <a:solidFill>
                  <a:schemeClr val="dk1"/>
                </a:solidFill>
              </a:rPr>
              <a:t>ara dar instrucciones a la computadora, e</a:t>
            </a:r>
            <a:r>
              <a:rPr lang="es"/>
              <a:t>n la terminal utilizamos comandos. Un comando es una orden que los usuarios le damos a la computadora, y que el sistema operativo se encarga de interpretarlo y ejecutarlo. Además, al ejecutar acciones utilizando la interfaz gráfica, si bien no lo vemos, en realidad siempre se están ejecutando comandos por detrás.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Cada vez que ejecutamos una orden, el sistema operativo abre automáticamente tres interfaces de tipo estándar: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●</a:t>
            </a:r>
            <a:r>
              <a:rPr lang="es" sz="700">
                <a:solidFill>
                  <a:schemeClr val="dk1"/>
                </a:solidFill>
                <a:highlight>
                  <a:srgbClr val="FFFFFF"/>
                </a:highlight>
              </a:rPr>
              <a:t> 	</a:t>
            </a:r>
            <a:r>
              <a:rPr lang="es" u="sng">
                <a:solidFill>
                  <a:schemeClr val="dk1"/>
                </a:solidFill>
                <a:highlight>
                  <a:srgbClr val="FFFFFF"/>
                </a:highlight>
              </a:rPr>
              <a:t>Entrada estándar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: se refiere al archivo o medio por el que un comando recibe su entrada. Por defecto, es el teclado.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●</a:t>
            </a:r>
            <a:r>
              <a:rPr lang="es" sz="700">
                <a:solidFill>
                  <a:schemeClr val="dk1"/>
                </a:solidFill>
                <a:highlight>
                  <a:srgbClr val="FFFFFF"/>
                </a:highlight>
              </a:rPr>
              <a:t> 	</a:t>
            </a:r>
            <a:r>
              <a:rPr lang="es" u="sng">
                <a:solidFill>
                  <a:schemeClr val="dk1"/>
                </a:solidFill>
                <a:highlight>
                  <a:srgbClr val="FFFFFF"/>
                </a:highlight>
              </a:rPr>
              <a:t>Salida estándar: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 se refiere al archivo o medio a través del cual un comando presenta sus resultados. Por defecto, es la pantalla, y más específicamente la ventana en la que se está ejecutando la terminal.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●</a:t>
            </a:r>
            <a:r>
              <a:rPr lang="es" sz="700">
                <a:solidFill>
                  <a:schemeClr val="dk1"/>
                </a:solidFill>
                <a:highlight>
                  <a:srgbClr val="FFFFFF"/>
                </a:highlight>
              </a:rPr>
              <a:t> 	</a:t>
            </a:r>
            <a:r>
              <a:rPr lang="es" u="sng">
                <a:solidFill>
                  <a:schemeClr val="dk1"/>
                </a:solidFill>
                <a:highlight>
                  <a:srgbClr val="FFFFFF"/>
                </a:highlight>
              </a:rPr>
              <a:t>Error estándar: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</a:rPr>
              <a:t> se refiere al archivo o medio por el que un comando presenta los mensajes de error (por defecto, también es la pantalla).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</a:rPr>
              <a:t>Script:</a:t>
            </a:r>
            <a:r>
              <a:rPr lang="es">
                <a:solidFill>
                  <a:schemeClr val="dk1"/>
                </a:solidFill>
              </a:rPr>
              <a:t> es un conjunto de comandos. Un script puede estar conformado por 1 o más comandos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d275375de_1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d275375de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" u="sng"/>
              <a:t>Ventajas</a:t>
            </a:r>
            <a:r>
              <a:rPr lang="es"/>
              <a:t>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s"/>
              <a:t>Los comandos son más rapidos que en una interfaz grafica.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s"/>
              <a:t>Podemos lograr algo muy complejo de forma sencilla.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s"/>
              <a:t>Los comandos no se actualizan, es decir, siguen siendo compatibles a lo largo del tiempo.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s"/>
              <a:t>Es más limpia y sin distracciones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s">
                <a:highlight>
                  <a:srgbClr val="FFFFFF"/>
                </a:highlight>
              </a:rPr>
              <a:t>Más productividad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FFFFF"/>
                </a:highlight>
              </a:rPr>
              <a:t>Desventajas, a simple vista parecería que no, pero: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FFFFF"/>
                </a:highlight>
              </a:rPr>
              <a:t>Podemos hacer mucho daño si no la sabemos utilizar bien o sin supervisión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FFFFF"/>
                </a:highlight>
              </a:rPr>
              <a:t>Puede ser complicada de entender al principio por manejarse con una interfaz a la que no solemos estar acostumbrados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d275375d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d275375d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En los primeros años de las computadoras, existían los denominados </a:t>
            </a:r>
            <a:r>
              <a:rPr i="1"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mainframes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,en los cuales el control de la ejecución de los programas se hacía desde lugares especiales (normalmente ubicados cerca del computador), donde el administrador escribía la orden en el teclado y recibía la respuesta impresa en papel. Estos sistemas basados en teletipos dieron origen a la primera forma eficiente de interactuar con computadores: líneas de texto simple.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Con la llegada del sistema operativo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Unix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a inicios de la década de 1970, el uso de la línea de comandos se convirtió en un estándar. Aparecieron reglas de ejecución y funcionalidades más eficientes, como por ejemplo el filtrado de archivos utilizando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comodines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(wildcards) caracteres que pueden sustituir palabras.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Para finales de esta década aparecen SO como CP/M y DOS que toman este conjunto de reglas estandarizadas y le agregan nuevas funcionalidades, dando origen a la interfaz de línea de comandos o cli.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Con la popularización de la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computadora personal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en la década de 1980, 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Apple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y luego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comenzaron a desarrollar sistemas visuales para controlar al computador por medio de un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ratón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. Dicha interfaz se conoce como GUI.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Hasta la actualidad las GUI permanecen como la interfaz dominante y las CLI como interfaz secundaria.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d275375d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d275375d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La sintaxis de un comando es su forma de ser escrita para que la computadora pueda entender y ejecutar lo que el usuario especifica, y dicha sintaxis se compone del comando, seguido de sus parámetros. Un parámetro puede ser lo que se conoce como opción, o flag. Esto es una indicación, es decir, una especificación o variante que le podemos dar a un mismo comando. También pueden tener argumentos, que es por ejemplo, el nombre del archivo con su extensión, o la ruta del directorio al que quiero llevar dicho archivo.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s">
                <a:solidFill>
                  <a:schemeClr val="dk1"/>
                </a:solidFill>
              </a:rPr>
              <a:t>ls: te muestra los archivos o carpetas que hay dentro de la carpeta que vos estas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s">
                <a:solidFill>
                  <a:schemeClr val="dk1"/>
                </a:solidFill>
              </a:rPr>
              <a:t>ls -lh: te muestra los archivos de forma organizada.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s">
                <a:solidFill>
                  <a:schemeClr val="dk1"/>
                </a:solidFill>
              </a:rPr>
              <a:t>ls -a: te muestra los archivos ocultos.</a:t>
            </a:r>
            <a:endParaRPr b="1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s">
                <a:solidFill>
                  <a:schemeClr val="dk1"/>
                </a:solidFill>
              </a:rPr>
              <a:t>rm “nombre del archivo”: para borrar un archivo. Se pueden borrar varios al mismo tiempo separando los nombres de cada archivo. Ej: rm “achivo1” “archivo2” “archivo3”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s">
                <a:solidFill>
                  <a:schemeClr val="dk1"/>
                </a:solidFill>
              </a:rPr>
              <a:t>rm -r “nombre de la carpeta”: para eliminar una carpeta entera, ya sea si tiene archivos dentro o no.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s">
                <a:solidFill>
                  <a:schemeClr val="dk1"/>
                </a:solidFill>
              </a:rPr>
              <a:t>cd “nombre de la carpeta”: te lleva a donde queres ir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★"/>
            </a:pPr>
            <a:r>
              <a:rPr lang="es">
                <a:solidFill>
                  <a:schemeClr val="dk1"/>
                </a:solidFill>
              </a:rPr>
              <a:t>mkdir “nombre de la carpeta”: para crear una carpeta nueva en donde estoy situada.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d275375d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d275375d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De tipo informativo: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pwd (print working directory) → Imprime la ruta de la carpeta en la que estamos posicionados. Nos sirve para saber dónde estamos.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ls (list) → Muestra los archivos y carpetas que contiene la carpeta en la que estamos ubicados.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cd (change directory) → sirve para movernos a través de las carpetas. El punto significa el directorio actual, y los dos puntos el directorio que contiene al actual donde estamos posicionados.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Para crear o eliminar carpetas/directorios: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mkdir (make directory) nombre_carpeta → Para crear una carpeta con el nombre que especifiquemos en donde estamos ubicados.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rmdir (remove directory) nombre_carpeta → Eliminar la carpeta especificada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Para crear o eliminar archivos: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touch nombre_archivo → Crea un archivo con el nombre proporcionado. Se puede crear varios archivos al mismo tiempo separando los nombres por un espacio.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rm nombre-archivo → Elimina el archivo que le indiquemos. También se puede eliminar más de un archivo en un mismo comando.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Para copiar o mover archivos y carpetas: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cp (copy) nombre_archivo/carpeta  ruta/donde/quiero/ubicar/la/copia → Para generar una copia de un archivo o carpeta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mv (move) nombre_archivo ruta/donde/quiero/moverlo → Sirve para mover un archivo o carpeta a otra carpeta. También se utiliza para renombrar.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d275375de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d275375de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En su forma más simple, una CLI consiste en un </a:t>
            </a: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espacio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donde se pueden escribir órdenes (por lo general, señalizado con un </a:t>
            </a:r>
            <a:r>
              <a:rPr i="1"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prompt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). El usuario teclea una orden y la ejecuta al pasar a la línea siguiente, utilizando la tecla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Entrar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Al finalizar y enviar la orden con la tecla Entrar, un </a:t>
            </a: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módulo interpretador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de órdenes analiza la secuencia de caracteres recibida y, si la sintaxis de la orden es correcta, </a:t>
            </a: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ejecuta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la orden dentro del contexto del programa o del sistema operativo donde se encuentra. Esta forma de trabajo es secuencial, y equivale a un tipo de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programación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paso a paso.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El usuario percibe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el procesamiento de sus instrucciones en forma de acción. Si al usuario se le envía esta información de procesamiento en forma de texto simple, entonces se le llama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salida estándar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o «stdout». El usuario también puede recibir un informe textual de errores en un canal especializado llamado «stderr». Casi todos los </a:t>
            </a:r>
            <a:r>
              <a:rPr i="1"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shells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implementan la visualización de «stdout» y «stderr» al mismo </a:t>
            </a:r>
            <a:r>
              <a:rPr lang="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dispositivo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en la mayoría de los casos la pantalla.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d275375d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d275375d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 un software de control de versiones, que mantiene eficientemente las actualizaciones sobre el código fuente; su propósito es llevar el registro de los cambios de los archivos, y coordinar el trabajo que varias personas realizan sobre los mismos. Podemos compartir nuestro trabajo de forma sencilla e ir teniendo un control sobre quién realizó los últimos cambios, además de volver a una versión anterior de nuestro trabajo.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d275375de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d275375de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Terminal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0" y="3049450"/>
            <a:ext cx="57834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12 - Integrantes: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Carranza, Lucas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Izaguirre, Liam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Perez Zavala, Sofía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Vaernet, Ian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42198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5"/>
                </a:solidFill>
              </a:rPr>
              <a:t>¿Qué es la terminal?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901775" y="1952275"/>
            <a:ext cx="18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Interfaz gráfica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204175" y="2413975"/>
            <a:ext cx="12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Terminal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41950" y="2199050"/>
            <a:ext cx="372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Formas de dar órdenes al sistema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87900" y="1255175"/>
            <a:ext cx="7574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 un programa presente en todos los sistemas operativos que permite a los usuarios dar instrucciones mediante texto.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" name="Google Shape;74;p14"/>
          <p:cNvCxnSpPr>
            <a:stCxn id="72" idx="3"/>
            <a:endCxn id="70" idx="1"/>
          </p:cNvCxnSpPr>
          <p:nvPr/>
        </p:nvCxnSpPr>
        <p:spPr>
          <a:xfrm flipH="1" rot="10800000">
            <a:off x="4165550" y="2183000"/>
            <a:ext cx="736200" cy="246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4"/>
          <p:cNvCxnSpPr>
            <a:stCxn id="72" idx="3"/>
            <a:endCxn id="71" idx="1"/>
          </p:cNvCxnSpPr>
          <p:nvPr/>
        </p:nvCxnSpPr>
        <p:spPr>
          <a:xfrm>
            <a:off x="4165550" y="2429900"/>
            <a:ext cx="1038600" cy="21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 txBox="1"/>
          <p:nvPr/>
        </p:nvSpPr>
        <p:spPr>
          <a:xfrm>
            <a:off x="777225" y="3478500"/>
            <a:ext cx="13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Comandos</a:t>
            </a:r>
            <a:endParaRPr/>
          </a:p>
        </p:txBody>
      </p:sp>
      <p:cxnSp>
        <p:nvCxnSpPr>
          <p:cNvPr id="77" name="Google Shape;77;p14"/>
          <p:cNvCxnSpPr>
            <a:stCxn id="71" idx="2"/>
            <a:endCxn id="76" idx="0"/>
          </p:cNvCxnSpPr>
          <p:nvPr/>
        </p:nvCxnSpPr>
        <p:spPr>
          <a:xfrm rot="5400000">
            <a:off x="3338925" y="984625"/>
            <a:ext cx="602700" cy="4384800"/>
          </a:xfrm>
          <a:prstGeom prst="curvedConnector3">
            <a:avLst>
              <a:gd fmla="val 5001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4"/>
          <p:cNvSpPr txBox="1"/>
          <p:nvPr/>
        </p:nvSpPr>
        <p:spPr>
          <a:xfrm>
            <a:off x="3504975" y="3469913"/>
            <a:ext cx="421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Orden que el SO interpreta y ejecuta</a:t>
            </a:r>
            <a:endParaRPr/>
          </a:p>
        </p:txBody>
      </p:sp>
      <p:cxnSp>
        <p:nvCxnSpPr>
          <p:cNvPr id="79" name="Google Shape;79;p14"/>
          <p:cNvCxnSpPr>
            <a:stCxn id="76" idx="3"/>
            <a:endCxn id="78" idx="1"/>
          </p:cNvCxnSpPr>
          <p:nvPr/>
        </p:nvCxnSpPr>
        <p:spPr>
          <a:xfrm flipH="1" rot="10800000">
            <a:off x="2118525" y="3700650"/>
            <a:ext cx="13866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4"/>
          <p:cNvSpPr txBox="1"/>
          <p:nvPr/>
        </p:nvSpPr>
        <p:spPr>
          <a:xfrm>
            <a:off x="209375" y="4525875"/>
            <a:ext cx="102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Entrada</a:t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1720900" y="4525875"/>
            <a:ext cx="93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Salida</a:t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4041000" y="4603838"/>
            <a:ext cx="7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</a:t>
            </a:r>
            <a:endParaRPr/>
          </a:p>
        </p:txBody>
      </p:sp>
      <p:cxnSp>
        <p:nvCxnSpPr>
          <p:cNvPr id="83" name="Google Shape;83;p14"/>
          <p:cNvCxnSpPr>
            <a:stCxn id="76" idx="2"/>
            <a:endCxn id="81" idx="0"/>
          </p:cNvCxnSpPr>
          <p:nvPr/>
        </p:nvCxnSpPr>
        <p:spPr>
          <a:xfrm flipH="1" rot="-5400000">
            <a:off x="1524675" y="3863400"/>
            <a:ext cx="585600" cy="739200"/>
          </a:xfrm>
          <a:prstGeom prst="curvedConnector3">
            <a:avLst>
              <a:gd fmla="val 50006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4"/>
          <p:cNvCxnSpPr>
            <a:stCxn id="76" idx="2"/>
            <a:endCxn id="82" idx="0"/>
          </p:cNvCxnSpPr>
          <p:nvPr/>
        </p:nvCxnSpPr>
        <p:spPr>
          <a:xfrm flipH="1" rot="-5400000">
            <a:off x="2596725" y="2791350"/>
            <a:ext cx="663600" cy="2961300"/>
          </a:xfrm>
          <a:prstGeom prst="curvedConnector3">
            <a:avLst>
              <a:gd fmla="val 39666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4"/>
          <p:cNvCxnSpPr>
            <a:stCxn id="76" idx="2"/>
            <a:endCxn id="80" idx="0"/>
          </p:cNvCxnSpPr>
          <p:nvPr/>
        </p:nvCxnSpPr>
        <p:spPr>
          <a:xfrm flipH="1">
            <a:off x="720975" y="3940200"/>
            <a:ext cx="726900" cy="585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475" y="4312425"/>
            <a:ext cx="3753125" cy="21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475" y="4525882"/>
            <a:ext cx="3905525" cy="61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3037275" y="1677600"/>
            <a:ext cx="2163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FFFFFF"/>
                </a:solidFill>
                <a:highlight>
                  <a:schemeClr val="accent5"/>
                </a:highlight>
              </a:rPr>
              <a:t>Ventajas</a:t>
            </a:r>
            <a:endParaRPr b="1" sz="3200">
              <a:solidFill>
                <a:srgbClr val="FFFFFF"/>
              </a:solidFill>
              <a:highlight>
                <a:schemeClr val="accent5"/>
              </a:highlight>
            </a:endParaRPr>
          </a:p>
        </p:txBody>
      </p:sp>
      <p:cxnSp>
        <p:nvCxnSpPr>
          <p:cNvPr id="93" name="Google Shape;93;p15"/>
          <p:cNvCxnSpPr>
            <a:stCxn id="92" idx="1"/>
            <a:endCxn id="94" idx="3"/>
          </p:cNvCxnSpPr>
          <p:nvPr/>
        </p:nvCxnSpPr>
        <p:spPr>
          <a:xfrm rot="10800000">
            <a:off x="2316375" y="1214850"/>
            <a:ext cx="720900" cy="805800"/>
          </a:xfrm>
          <a:prstGeom prst="curvedConnector3">
            <a:avLst>
              <a:gd fmla="val 49993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5"/>
          <p:cNvCxnSpPr>
            <a:stCxn id="92" idx="0"/>
            <a:endCxn id="96" idx="2"/>
          </p:cNvCxnSpPr>
          <p:nvPr/>
        </p:nvCxnSpPr>
        <p:spPr>
          <a:xfrm rot="-5400000">
            <a:off x="4561275" y="309900"/>
            <a:ext cx="925500" cy="1809900"/>
          </a:xfrm>
          <a:prstGeom prst="curvedConnector3">
            <a:avLst>
              <a:gd fmla="val 49995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5"/>
          <p:cNvCxnSpPr>
            <a:stCxn id="92" idx="3"/>
            <a:endCxn id="98" idx="1"/>
          </p:cNvCxnSpPr>
          <p:nvPr/>
        </p:nvCxnSpPr>
        <p:spPr>
          <a:xfrm flipH="1" rot="10800000">
            <a:off x="5200875" y="1771050"/>
            <a:ext cx="1698000" cy="2496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5"/>
          <p:cNvCxnSpPr>
            <a:stCxn id="92" idx="2"/>
            <a:endCxn id="100" idx="0"/>
          </p:cNvCxnSpPr>
          <p:nvPr/>
        </p:nvCxnSpPr>
        <p:spPr>
          <a:xfrm rot="5400000">
            <a:off x="2928225" y="1825950"/>
            <a:ext cx="653100" cy="1728600"/>
          </a:xfrm>
          <a:prstGeom prst="curvedConnector3">
            <a:avLst>
              <a:gd fmla="val 49989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5"/>
          <p:cNvSpPr txBox="1"/>
          <p:nvPr/>
        </p:nvSpPr>
        <p:spPr>
          <a:xfrm>
            <a:off x="1007875" y="876300"/>
            <a:ext cx="130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Comandos rápidos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767500" y="321100"/>
            <a:ext cx="232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Complejo = &gt; Sencillo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564425" y="3016650"/>
            <a:ext cx="16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Compatibilidad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6898850" y="1432400"/>
            <a:ext cx="1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+"/>
            </a:pPr>
            <a:r>
              <a:rPr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limpia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-"/>
            </a:pPr>
            <a:r>
              <a:rPr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distracciones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02700" y="4100700"/>
            <a:ext cx="2941200" cy="538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¿Tiene desventajas?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275" y="2666425"/>
            <a:ext cx="4122426" cy="2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2332650" y="279325"/>
            <a:ext cx="44787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chemeClr val="accent5"/>
                </a:solidFill>
              </a:rPr>
              <a:t>Historia</a:t>
            </a:r>
            <a:endParaRPr b="1" sz="5000">
              <a:solidFill>
                <a:schemeClr val="accent5"/>
              </a:solidFill>
            </a:endParaRPr>
          </a:p>
        </p:txBody>
      </p:sp>
      <p:cxnSp>
        <p:nvCxnSpPr>
          <p:cNvPr id="108" name="Google Shape;108;p16"/>
          <p:cNvCxnSpPr/>
          <p:nvPr/>
        </p:nvCxnSpPr>
        <p:spPr>
          <a:xfrm>
            <a:off x="3297625" y="1373700"/>
            <a:ext cx="8595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950" y="3711800"/>
            <a:ext cx="2234050" cy="1431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08000" y="1101000"/>
            <a:ext cx="334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MAINFRAMES (1960)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4157125" y="1101000"/>
            <a:ext cx="131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Teletipo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" name="Google Shape;112;p16"/>
          <p:cNvCxnSpPr/>
          <p:nvPr/>
        </p:nvCxnSpPr>
        <p:spPr>
          <a:xfrm>
            <a:off x="5473525" y="1382400"/>
            <a:ext cx="8595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6"/>
          <p:cNvSpPr txBox="1"/>
          <p:nvPr/>
        </p:nvSpPr>
        <p:spPr>
          <a:xfrm>
            <a:off x="6538200" y="986125"/>
            <a:ext cx="2605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Líneas de texto simple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08000" y="1882750"/>
            <a:ext cx="195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UNIX </a:t>
            </a: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(1970)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2066100" y="2155450"/>
            <a:ext cx="8595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6"/>
          <p:cNvSpPr txBox="1"/>
          <p:nvPr/>
        </p:nvSpPr>
        <p:spPr>
          <a:xfrm>
            <a:off x="3052800" y="1839600"/>
            <a:ext cx="19581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Línea de comandos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" name="Google Shape;117;p16"/>
          <p:cNvCxnSpPr/>
          <p:nvPr/>
        </p:nvCxnSpPr>
        <p:spPr>
          <a:xfrm>
            <a:off x="4716300" y="2324700"/>
            <a:ext cx="8595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6"/>
          <p:cNvSpPr txBox="1"/>
          <p:nvPr/>
        </p:nvSpPr>
        <p:spPr>
          <a:xfrm>
            <a:off x="5575800" y="2052000"/>
            <a:ext cx="160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Wildcards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108000" y="3037550"/>
            <a:ext cx="28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CP/M - DOS</a:t>
            </a: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(1970)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>
            <a:off x="3052800" y="3310250"/>
            <a:ext cx="8595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6"/>
          <p:cNvSpPr txBox="1"/>
          <p:nvPr/>
        </p:nvSpPr>
        <p:spPr>
          <a:xfrm>
            <a:off x="4039500" y="2920825"/>
            <a:ext cx="2498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Nuevas funcionalidades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6266550" y="3267000"/>
            <a:ext cx="8595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6"/>
          <p:cNvSpPr txBox="1"/>
          <p:nvPr/>
        </p:nvSpPr>
        <p:spPr>
          <a:xfrm>
            <a:off x="7267275" y="3037550"/>
            <a:ext cx="8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08000" y="4192350"/>
            <a:ext cx="28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APPLE - MS </a:t>
            </a: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(1980)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16"/>
          <p:cNvCxnSpPr/>
          <p:nvPr/>
        </p:nvCxnSpPr>
        <p:spPr>
          <a:xfrm>
            <a:off x="3052800" y="4465050"/>
            <a:ext cx="8595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6"/>
          <p:cNvSpPr txBox="1"/>
          <p:nvPr/>
        </p:nvSpPr>
        <p:spPr>
          <a:xfrm>
            <a:off x="4034713" y="4192350"/>
            <a:ext cx="131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Mouse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6184763" y="4214450"/>
            <a:ext cx="8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" name="Google Shape;128;p16"/>
          <p:cNvCxnSpPr/>
          <p:nvPr/>
        </p:nvCxnSpPr>
        <p:spPr>
          <a:xfrm>
            <a:off x="5243475" y="4487150"/>
            <a:ext cx="8595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accent5"/>
                </a:solidFill>
              </a:rPr>
              <a:t>Sintaxis Comandos</a:t>
            </a:r>
            <a:endParaRPr b="1" sz="3300">
              <a:solidFill>
                <a:schemeClr val="accent5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32800" y="1680700"/>
            <a:ext cx="146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Comandos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2923950" y="1680700"/>
            <a:ext cx="15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Parámetros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2158825" y="1680700"/>
            <a:ext cx="391200" cy="461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 rot="-1368280">
            <a:off x="4317702" y="1219943"/>
            <a:ext cx="1466754" cy="34756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 rot="785896">
            <a:off x="4317692" y="1999860"/>
            <a:ext cx="1466761" cy="3474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5804675" y="833350"/>
            <a:ext cx="146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Opción/Flag</a:t>
            </a: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5886650" y="2142400"/>
            <a:ext cx="146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Argumento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790800" y="3694275"/>
            <a:ext cx="1271400" cy="780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Algunos ejemplos</a:t>
            </a:r>
            <a:endParaRPr/>
          </a:p>
        </p:txBody>
      </p:sp>
      <p:cxnSp>
        <p:nvCxnSpPr>
          <p:cNvPr id="142" name="Google Shape;142;p17"/>
          <p:cNvCxnSpPr>
            <a:stCxn id="141" idx="3"/>
            <a:endCxn id="143" idx="1"/>
          </p:cNvCxnSpPr>
          <p:nvPr/>
        </p:nvCxnSpPr>
        <p:spPr>
          <a:xfrm flipH="1" rot="10800000">
            <a:off x="2062200" y="3238425"/>
            <a:ext cx="1940100" cy="846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" name="Google Shape;144;p17"/>
          <p:cNvCxnSpPr>
            <a:stCxn id="141" idx="3"/>
            <a:endCxn id="145" idx="1"/>
          </p:cNvCxnSpPr>
          <p:nvPr/>
        </p:nvCxnSpPr>
        <p:spPr>
          <a:xfrm>
            <a:off x="2062200" y="4084425"/>
            <a:ext cx="2972100" cy="423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17"/>
          <p:cNvSpPr txBox="1"/>
          <p:nvPr/>
        </p:nvSpPr>
        <p:spPr>
          <a:xfrm rot="850643">
            <a:off x="3990500" y="3124638"/>
            <a:ext cx="767991" cy="4155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rm -r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 rot="-334348">
            <a:off x="5027277" y="4153740"/>
            <a:ext cx="3021479" cy="415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Roboto"/>
                <a:ea typeface="Roboto"/>
                <a:cs typeface="Roboto"/>
                <a:sym typeface="Roboto"/>
              </a:rPr>
              <a:t>touch  nombreArchivo.extensión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5"/>
                </a:solidFill>
              </a:rPr>
              <a:t>Tipos de comandos</a:t>
            </a:r>
            <a:endParaRPr b="1" sz="4000">
              <a:solidFill>
                <a:schemeClr val="accent5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87900" y="1255500"/>
            <a:ext cx="15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Informativos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387900" y="2168113"/>
            <a:ext cx="43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o eliminar carpetas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387900" y="3006463"/>
            <a:ext cx="31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o eliminar archivos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387900" y="3832425"/>
            <a:ext cx="43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Copiar o mover archivos y carpetas</a:t>
            </a: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50" y="1717200"/>
            <a:ext cx="26003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550" y="1681600"/>
            <a:ext cx="2606829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588" y="1664963"/>
            <a:ext cx="2606825" cy="49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450" y="3465900"/>
            <a:ext cx="4184433" cy="4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4700" y="3447375"/>
            <a:ext cx="3675601" cy="4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450" y="2583975"/>
            <a:ext cx="4184425" cy="47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4700" y="2579875"/>
            <a:ext cx="3849612" cy="4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450" y="4299350"/>
            <a:ext cx="3649858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8775" y="4326499"/>
            <a:ext cx="4775224" cy="6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highlight>
                  <a:schemeClr val="accent5"/>
                </a:highlight>
              </a:rPr>
              <a:t>Funcionamiento</a:t>
            </a:r>
            <a:endParaRPr b="1" sz="3700">
              <a:highlight>
                <a:schemeClr val="accent5"/>
              </a:highlight>
            </a:endParaRPr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387900" y="1283249"/>
            <a:ext cx="83682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s"/>
              <a:t>Espacio Libre para escribir </a:t>
            </a:r>
            <a:r>
              <a:rPr i="1" lang="es"/>
              <a:t>órdenes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s"/>
              <a:t>Módulo Interpretador de órdenes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s"/>
              <a:t>Ejecución de la orden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s"/>
              <a:t>Devolución de la petición</a:t>
            </a:r>
            <a:endParaRPr i="1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925" y="1627389"/>
            <a:ext cx="3781901" cy="23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86450" y="457925"/>
            <a:ext cx="1756800" cy="10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highlight>
                  <a:schemeClr val="accent5"/>
                </a:highlight>
              </a:rPr>
              <a:t> </a:t>
            </a:r>
            <a:r>
              <a:rPr b="1" lang="es" sz="5800">
                <a:highlight>
                  <a:schemeClr val="accent5"/>
                </a:highlight>
              </a:rPr>
              <a:t>Git </a:t>
            </a:r>
            <a:endParaRPr b="1" sz="5800">
              <a:highlight>
                <a:schemeClr val="accent5"/>
              </a:highlight>
            </a:endParaRPr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87900" y="1230099"/>
            <a:ext cx="83682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Software de control de versiones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Lleva registro de los cambios en los archivos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Medio para compartir trabajos desde la terminal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125" y="83725"/>
            <a:ext cx="2524100" cy="1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725" y="34398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387900" y="8715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highlight>
                  <a:srgbClr val="FFD966"/>
                </a:highlight>
              </a:rPr>
              <a:t>¡MUCHAS GRACIAS!</a:t>
            </a:r>
            <a:endParaRPr>
              <a:solidFill>
                <a:srgbClr val="000000"/>
              </a:solidFill>
              <a:highlight>
                <a:srgbClr val="FFD966"/>
              </a:highlight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188" y="2019588"/>
            <a:ext cx="3365625" cy="20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